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sldIdLst>
    <p:sldId id="284" r:id="rId5"/>
    <p:sldId id="286" r:id="rId6"/>
    <p:sldId id="304" r:id="rId7"/>
    <p:sldId id="287" r:id="rId8"/>
    <p:sldId id="293" r:id="rId9"/>
    <p:sldId id="299" r:id="rId10"/>
    <p:sldId id="301" r:id="rId11"/>
    <p:sldId id="300" r:id="rId12"/>
    <p:sldId id="305" r:id="rId13"/>
    <p:sldId id="288" r:id="rId14"/>
    <p:sldId id="303" r:id="rId15"/>
    <p:sldId id="289" r:id="rId16"/>
    <p:sldId id="292" r:id="rId17"/>
    <p:sldId id="296" r:id="rId18"/>
    <p:sldId id="298" r:id="rId19"/>
    <p:sldId id="295" r:id="rId20"/>
    <p:sldId id="291" r:id="rId21"/>
    <p:sldId id="294" r:id="rId22"/>
    <p:sldId id="297" r:id="rId23"/>
    <p:sldId id="306" r:id="rId24"/>
    <p:sldId id="290" r:id="rId25"/>
    <p:sldId id="30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D09721-93F3-452A-8DA8-CD46BCAFADB2}" v="57" dt="2025-01-08T12:24:53.2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7303" autoAdjust="0"/>
  </p:normalViewPr>
  <p:slideViewPr>
    <p:cSldViewPr snapToGrid="0" snapToObjects="1" showGuides="1">
      <p:cViewPr varScale="1">
        <p:scale>
          <a:sx n="124" d="100"/>
          <a:sy n="124" d="100"/>
        </p:scale>
        <p:origin x="1626" y="90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6/3/2025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401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Git:</a:t>
            </a:r>
            <a:br>
              <a:rPr lang="en-GB" dirty="0"/>
            </a:br>
            <a:r>
              <a:rPr lang="en-GB" dirty="0"/>
              <a:t>Git is an open source solution which supports version control. 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202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23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preview of what the desktop application may look like, two pane display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440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026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Mobile prototyping</a:t>
            </a:r>
          </a:p>
          <a:p>
            <a:r>
              <a:rPr lang="en-GB" dirty="0"/>
              <a:t>Recent files</a:t>
            </a:r>
          </a:p>
          <a:p>
            <a:r>
              <a:rPr lang="en-GB" dirty="0"/>
              <a:t>Search</a:t>
            </a:r>
          </a:p>
          <a:p>
            <a:endParaRPr lang="en-GB" dirty="0"/>
          </a:p>
          <a:p>
            <a:r>
              <a:rPr lang="en-GB" dirty="0"/>
              <a:t>Top right button to switch between document and notes, bottom right to swap between rendered and editing notes. 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84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Six sprints of approximately two weeks each, approximately 30 hours of development per Sprint. ~200 hours total. </a:t>
            </a:r>
          </a:p>
          <a:p>
            <a:r>
              <a:rPr lang="en-GB" dirty="0"/>
              <a:t>Early production of executables will allow for frequent user testing and iteration. 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258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learning process of engaging with material and encoding important information into notes is the primary focus.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Improvements of fundamental tooling is the goal, rather than chasing current trends.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current design is local storage centric. This is to ensure the user stays in control of their data, and we don’t need to pay for hosting.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 this reason, some useful features such as web interface and Cloud-Only Storage are out of scope for the first development cycle. 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57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59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60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motivation of this project is to address flaws in currently available not taking solutions that I have observed in my time in college. 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128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801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Taking One Note as an example, as it is the closest to my current idea, documents can be printed and annotated. With handwriting or text </a:t>
            </a:r>
            <a:br>
              <a:rPr lang="en-GB" dirty="0"/>
            </a:br>
            <a:r>
              <a:rPr lang="en-GB" dirty="0"/>
              <a:t>But this is destructive and costly. All documents are converted to raster.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Categories include:</a:t>
            </a:r>
          </a:p>
          <a:p>
            <a:pPr marL="171450" indent="-171450">
              <a:buFontTx/>
              <a:buChar char="-"/>
            </a:pPr>
            <a:r>
              <a:rPr lang="en-GB" dirty="0"/>
              <a:t>Note applications</a:t>
            </a:r>
          </a:p>
          <a:p>
            <a:pPr marL="171450" indent="-171450">
              <a:buFontTx/>
              <a:buChar char="-"/>
            </a:pPr>
            <a:r>
              <a:rPr lang="en-GB" dirty="0"/>
              <a:t>Document readers</a:t>
            </a:r>
          </a:p>
          <a:p>
            <a:pPr marL="171450" indent="-171450">
              <a:buFontTx/>
              <a:buChar char="-"/>
            </a:pPr>
            <a:r>
              <a:rPr lang="en-GB" dirty="0"/>
              <a:t>Word Processors </a:t>
            </a:r>
          </a:p>
          <a:p>
            <a:pPr marL="171450" indent="-171450">
              <a:buFontTx/>
              <a:buChar char="-"/>
            </a:pPr>
            <a:r>
              <a:rPr lang="en-GB" dirty="0"/>
              <a:t>E-book readers</a:t>
            </a:r>
          </a:p>
          <a:p>
            <a:pPr marL="171450" indent="-171450">
              <a:buFontTx/>
              <a:buChar char="-"/>
            </a:pPr>
            <a:r>
              <a:rPr lang="en-GB" dirty="0"/>
              <a:t>Text editors</a:t>
            </a:r>
          </a:p>
          <a:p>
            <a:pPr marL="171450" indent="-171450">
              <a:buFontTx/>
              <a:buChar char="-"/>
            </a:pPr>
            <a:r>
              <a:rPr lang="en-GB" dirty="0"/>
              <a:t>IDEs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Features include:</a:t>
            </a:r>
          </a:p>
          <a:p>
            <a:pPr marL="171450" indent="-171450">
              <a:buFontTx/>
              <a:buChar char="-"/>
            </a:pPr>
            <a:r>
              <a:rPr lang="en-GB" dirty="0"/>
              <a:t>Document Support</a:t>
            </a:r>
          </a:p>
          <a:p>
            <a:pPr marL="171450" indent="-171450">
              <a:buFontTx/>
              <a:buChar char="-"/>
            </a:pPr>
            <a:r>
              <a:rPr lang="en-GB" dirty="0"/>
              <a:t>Platform Support</a:t>
            </a:r>
          </a:p>
          <a:p>
            <a:pPr marL="171450" indent="-171450">
              <a:buFontTx/>
              <a:buChar char="-"/>
            </a:pPr>
            <a:r>
              <a:rPr lang="en-GB" dirty="0"/>
              <a:t>Cataloguing tools. </a:t>
            </a:r>
          </a:p>
          <a:p>
            <a:pPr marL="171450" indent="-171450">
              <a:buFontTx/>
              <a:buChar char="-"/>
            </a:pPr>
            <a:r>
              <a:rPr lang="en-GB" dirty="0"/>
              <a:t>Pricing</a:t>
            </a:r>
          </a:p>
          <a:p>
            <a:pPr marL="171450" indent="-171450">
              <a:buFontTx/>
              <a:buChar char="-"/>
            </a:pPr>
            <a:r>
              <a:rPr lang="en-GB" dirty="0"/>
              <a:t>Cloud features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732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Most support a small number of file types. </a:t>
            </a:r>
          </a:p>
          <a:p>
            <a:r>
              <a:rPr lang="en-GB" dirty="0"/>
              <a:t>Very few a wide range. </a:t>
            </a:r>
          </a:p>
          <a:p>
            <a:r>
              <a:rPr lang="en-GB" dirty="0"/>
              <a:t>Those which do often modify the original destructively, </a:t>
            </a:r>
            <a:r>
              <a:rPr lang="en-GB" dirty="0" err="1"/>
              <a:t>eg</a:t>
            </a:r>
            <a:r>
              <a:rPr lang="en-GB" dirty="0"/>
              <a:t> printing to a canvas. 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14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useful features, like including an image or other content within the notes feed. Achievable through markdown. 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772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Linux support lacking. </a:t>
            </a:r>
            <a:br>
              <a:rPr lang="en-GB" dirty="0"/>
            </a:br>
            <a:r>
              <a:rPr lang="en-GB" dirty="0"/>
              <a:t>Most applications don’t support many platforms. 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545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Non portable annotations, </a:t>
            </a:r>
          </a:p>
          <a:p>
            <a:pPr marL="171450" indent="-171450">
              <a:buFontTx/>
              <a:buChar char="-"/>
            </a:pPr>
            <a:r>
              <a:rPr lang="en-GB" dirty="0"/>
              <a:t>bespoke file types, </a:t>
            </a:r>
          </a:p>
          <a:p>
            <a:pPr marL="171450" indent="-171450">
              <a:buFontTx/>
              <a:buChar char="-"/>
            </a:pPr>
            <a:r>
              <a:rPr lang="en-GB" dirty="0"/>
              <a:t>large file sizes, small at first, adds up over time, continual cost from that point on. </a:t>
            </a:r>
          </a:p>
          <a:p>
            <a:pPr marL="171450" indent="-171450">
              <a:buFontTx/>
              <a:buChar char="-"/>
            </a:pPr>
            <a:r>
              <a:rPr lang="en-GB" dirty="0"/>
              <a:t>- No application supports a page of notes per page of document. 	</a:t>
            </a:r>
            <a:br>
              <a:rPr lang="en-GB" dirty="0"/>
            </a:br>
            <a:r>
              <a:rPr lang="en-GB" dirty="0"/>
              <a:t>- Those which are close, do so using a canvas with destructively printed documents. 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535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All-in-one, platform-agnostic application that treats both document reading and note-taking as first-class priorities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253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19797"/>
            <a:ext cx="2259904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70532"/>
            <a:ext cx="2257505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72000" tIns="144000" rIns="7200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58084"/>
            <a:ext cx="1907751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12" name="Google Shape;1148;p53">
            <a:extLst>
              <a:ext uri="{FF2B5EF4-FFF2-40B4-BE49-F238E27FC236}">
                <a16:creationId xmlns:a16="http://schemas.microsoft.com/office/drawing/2014/main" id="{B221E9F8-620C-DA58-879D-47D3A92B5FD6}"/>
              </a:ext>
            </a:extLst>
          </p:cNvPr>
          <p:cNvSpPr/>
          <p:nvPr userDrawn="1"/>
        </p:nvSpPr>
        <p:spPr>
          <a:xfrm>
            <a:off x="3741772" y="2119797"/>
            <a:ext cx="2259904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2E6817A7-BD53-E0BE-15F0-6DF1BCEF94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19500" y="1970532"/>
            <a:ext cx="2257505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72000" tIns="144000" rIns="7200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88EA4D14-3669-D2C4-777C-7C21D5198B4E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66388" y="2958084"/>
            <a:ext cx="1907751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Google Shape;1148;p53">
            <a:extLst>
              <a:ext uri="{FF2B5EF4-FFF2-40B4-BE49-F238E27FC236}">
                <a16:creationId xmlns:a16="http://schemas.microsoft.com/office/drawing/2014/main" id="{B4ADA3B8-C1D6-CA8F-F691-13DD02D54500}"/>
              </a:ext>
            </a:extLst>
          </p:cNvPr>
          <p:cNvSpPr/>
          <p:nvPr userDrawn="1"/>
        </p:nvSpPr>
        <p:spPr>
          <a:xfrm>
            <a:off x="6556600" y="2119797"/>
            <a:ext cx="2259904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F20C5ECA-87FB-F50F-3944-161895A75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4328" y="1970532"/>
            <a:ext cx="2257505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72000" tIns="144000" rIns="7200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07031CCD-772D-3129-364E-5E492EFC3E88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681216" y="2958084"/>
            <a:ext cx="1907751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Google Shape;1148;p53">
            <a:extLst>
              <a:ext uri="{FF2B5EF4-FFF2-40B4-BE49-F238E27FC236}">
                <a16:creationId xmlns:a16="http://schemas.microsoft.com/office/drawing/2014/main" id="{3C5F471B-4387-ED4F-6AAD-CDB6BBAF8C77}"/>
              </a:ext>
            </a:extLst>
          </p:cNvPr>
          <p:cNvSpPr/>
          <p:nvPr userDrawn="1"/>
        </p:nvSpPr>
        <p:spPr>
          <a:xfrm>
            <a:off x="9370967" y="2119797"/>
            <a:ext cx="2259904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36B5EAB-643A-464A-DF30-EBDA1DE8F2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248695" y="1970532"/>
            <a:ext cx="2257505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72000" tIns="144000" rIns="7200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E4B5565-CA21-DD00-67F7-AFB5F75B1E8B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9495583" y="2958084"/>
            <a:ext cx="1907751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103108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261391" y="266493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2271299" y="2637403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4292447" y="2628855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6319784" y="263981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8334974" y="263802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513" y="2556341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90314" y="2556341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251" y="2556341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2584" y="2556341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53707" y="2563099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889" y="4440004"/>
            <a:ext cx="1947672" cy="1793155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27690" y="4441594"/>
            <a:ext cx="1947672" cy="1793155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45627" y="4428534"/>
            <a:ext cx="1947672" cy="1793155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69226" y="4434836"/>
            <a:ext cx="1947672" cy="1793155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91083" y="4441594"/>
            <a:ext cx="1947672" cy="1793155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Google Shape;1251;p56">
            <a:extLst>
              <a:ext uri="{FF2B5EF4-FFF2-40B4-BE49-F238E27FC236}">
                <a16:creationId xmlns:a16="http://schemas.microsoft.com/office/drawing/2014/main" id="{CC504EAF-C589-99CF-E797-7C0685EA1C91}"/>
              </a:ext>
            </a:extLst>
          </p:cNvPr>
          <p:cNvSpPr/>
          <p:nvPr userDrawn="1"/>
        </p:nvSpPr>
        <p:spPr>
          <a:xfrm>
            <a:off x="10356097" y="262496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982D4FC7-CA1A-4169-7413-75EFACE854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74830" y="2550039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6B6105D7-5C7C-2C30-8EEC-B63A0F9E092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112206" y="4428534"/>
            <a:ext cx="1947672" cy="1793155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439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Note Reader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70" r:id="rId3"/>
    <p:sldLayoutId id="2147483660" r:id="rId4"/>
    <p:sldLayoutId id="2147483651" r:id="rId5"/>
    <p:sldLayoutId id="2147483658" r:id="rId6"/>
    <p:sldLayoutId id="2147483661" r:id="rId7"/>
    <p:sldLayoutId id="2147483663" r:id="rId8"/>
    <p:sldLayoutId id="2147483664" r:id="rId9"/>
    <p:sldLayoutId id="2147483668" r:id="rId10"/>
    <p:sldLayoutId id="2147483662" r:id="rId11"/>
    <p:sldLayoutId id="2147483653" r:id="rId12"/>
    <p:sldLayoutId id="2147483669" r:id="rId13"/>
    <p:sldLayoutId id="2147483665" r:id="rId14"/>
    <p:sldLayoutId id="2147483671" r:id="rId15"/>
    <p:sldLayoutId id="2147483666" r:id="rId16"/>
    <p:sldLayoutId id="2147483667" r:id="rId17"/>
    <p:sldLayoutId id="2147483654" r:id="rId18"/>
    <p:sldLayoutId id="2147483655" r:id="rId19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5183702" cy="1709928"/>
          </a:xfrm>
        </p:spPr>
        <p:txBody>
          <a:bodyPr/>
          <a:lstStyle/>
          <a:p>
            <a:r>
              <a:rPr lang="en-US" dirty="0"/>
              <a:t>Note Reader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Emmett Fitzharris</a:t>
            </a:r>
          </a:p>
          <a:p>
            <a:endParaRPr lang="en-US" dirty="0"/>
          </a:p>
        </p:txBody>
      </p:sp>
      <p:pic>
        <p:nvPicPr>
          <p:cNvPr id="8" name="Picture 7" descr="A blue circle with a pen and a book&#10;&#10;Description automatically generated">
            <a:extLst>
              <a:ext uri="{FF2B5EF4-FFF2-40B4-BE49-F238E27FC236}">
                <a16:creationId xmlns:a16="http://schemas.microsoft.com/office/drawing/2014/main" id="{C1E43B4F-4A9A-31AE-0B1B-CD4C2982B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252" y="1914362"/>
            <a:ext cx="3147147" cy="302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CEB4-AA3C-A7E1-288B-2C16E181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Definition</a:t>
            </a:r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39E3FF-C0F9-52CE-98A3-8AF297780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49CDE-BB67-770D-24FD-222943E2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D5C27-BA1A-A0D0-06D5-B8482E887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88135-C22B-72DE-1791-F6524FD7EA79}"/>
              </a:ext>
            </a:extLst>
          </p:cNvPr>
          <p:cNvSpPr txBox="1"/>
          <p:nvPr/>
        </p:nvSpPr>
        <p:spPr>
          <a:xfrm>
            <a:off x="1139952" y="2117395"/>
            <a:ext cx="991209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2800" dirty="0"/>
              <a:t>Despite the availability of numerous note-taking applications and document readers, there exists a significant gap in the seamless integration of these two functionalities.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411EE6-AC50-4C0C-8D04-00DAE164B385}"/>
              </a:ext>
            </a:extLst>
          </p:cNvPr>
          <p:cNvSpPr txBox="1"/>
          <p:nvPr/>
        </p:nvSpPr>
        <p:spPr>
          <a:xfrm>
            <a:off x="1203960" y="4113240"/>
            <a:ext cx="984808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2800" dirty="0"/>
              <a:t>The primary objective is to develop a cohesive system that allows</a:t>
            </a:r>
          </a:p>
          <a:p>
            <a:pPr algn="ctr"/>
            <a:r>
              <a:rPr lang="en-IE" sz="2800" dirty="0"/>
              <a:t>users to read and annotate documents, create linked notes, and access these materials in an organized and intuitive manner, without destructively modifying the source material. </a:t>
            </a:r>
          </a:p>
        </p:txBody>
      </p:sp>
    </p:spTree>
    <p:extLst>
      <p:ext uri="{BB962C8B-B14F-4D97-AF65-F5344CB8AC3E}">
        <p14:creationId xmlns:p14="http://schemas.microsoft.com/office/powerpoint/2010/main" val="1207474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1CE93-14BC-7D91-024E-43B6A593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Unique Value Propositions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17978-0008-E818-5D98-03454C0D62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tIns="90000" anchor="ctr"/>
          <a:lstStyle/>
          <a:p>
            <a:r>
              <a:rPr lang="en-GB" dirty="0"/>
              <a:t>Side-by-Side document reading and note taking</a:t>
            </a:r>
            <a:endParaRPr lang="en-I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12BD9A-71D4-CE10-8E63-92DFBDD317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tIns="90000" anchor="ctr"/>
          <a:lstStyle/>
          <a:p>
            <a:r>
              <a:rPr lang="en-GB" dirty="0"/>
              <a:t>Support a wide Range of commonly used document types</a:t>
            </a:r>
            <a:endParaRPr lang="en-I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027178-3C15-303D-B335-25E4F4A37D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tIns="90000" anchor="ctr"/>
          <a:lstStyle/>
          <a:p>
            <a:r>
              <a:rPr lang="en-GB" dirty="0"/>
              <a:t>Multi-Platform Design approach</a:t>
            </a:r>
            <a:endParaRPr lang="en-I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1A3AA5-910B-E3E1-08DE-CEC5F63A9B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tIns="90000" anchor="ctr"/>
          <a:lstStyle/>
          <a:p>
            <a:r>
              <a:rPr lang="en-GB" dirty="0"/>
              <a:t>Git-based file Synchronization</a:t>
            </a:r>
            <a:endParaRPr lang="en-I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03CBCFA-3E7C-03F6-A44F-D6245977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A323EB8-8CC1-A8CC-E83A-14B400DF1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Note Reader</a:t>
            </a:r>
            <a:endParaRPr lang="en-US" noProof="0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B79D071-708F-C2BE-012B-A2D04ACAB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50088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90D50-DFA2-39D4-7ACD-534FAA408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Approach</a:t>
            </a:r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FA6376-5D36-ADF1-07DB-913A29EF3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1E64D-FBAC-CD25-15DE-66ABE7353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94A85-9424-EA68-1F07-34FB7080B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63C1B-5DA3-40E3-011B-F812160A4288}"/>
              </a:ext>
            </a:extLst>
          </p:cNvPr>
          <p:cNvSpPr txBox="1"/>
          <p:nvPr/>
        </p:nvSpPr>
        <p:spPr>
          <a:xfrm>
            <a:off x="1371600" y="3054927"/>
            <a:ext cx="95734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User centric design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Agile based project management, through Scrum.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Core application, with abstract GUI interfaces to ensure consistency across platforms.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1036330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922A01-D77C-CA25-B6B2-A4FD74428868}"/>
              </a:ext>
            </a:extLst>
          </p:cNvPr>
          <p:cNvSpPr/>
          <p:nvPr/>
        </p:nvSpPr>
        <p:spPr>
          <a:xfrm>
            <a:off x="0" y="0"/>
            <a:ext cx="486156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3" name="Content Placeholder 12" descr="A diagram of a flowchart&#10;&#10;Description automatically generated">
            <a:extLst>
              <a:ext uri="{FF2B5EF4-FFF2-40B4-BE49-F238E27FC236}">
                <a16:creationId xmlns:a16="http://schemas.microsoft.com/office/drawing/2014/main" id="{F60E6305-DD72-63DA-94AF-98DD7AF0C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3676" y="180166"/>
            <a:ext cx="4294208" cy="649766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CE99C-8342-8A9E-40BE-770361F25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ACCD61-B4D3-AA49-6634-F76970425601}"/>
              </a:ext>
            </a:extLst>
          </p:cNvPr>
          <p:cNvSpPr txBox="1"/>
          <p:nvPr/>
        </p:nvSpPr>
        <p:spPr>
          <a:xfrm>
            <a:off x="5265420" y="960120"/>
            <a:ext cx="597408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Flow diagram describing the basic user flow.</a:t>
            </a:r>
            <a:br>
              <a:rPr lang="en-GB" sz="1400" dirty="0"/>
            </a:br>
            <a:endParaRPr lang="en-GB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Shows the process of: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 dirty="0"/>
              <a:t>Opening a document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 dirty="0"/>
              <a:t>Taking Notes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 dirty="0"/>
              <a:t>Navigating between pages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 dirty="0"/>
              <a:t>Swapping between Editing and Rendering modes</a:t>
            </a: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576315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704E7-D1C6-5835-CED8-80D526CA6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Desktop Application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02F55-44ED-2057-7E34-60C498CB11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Editing mode</a:t>
            </a:r>
            <a:endParaRPr lang="en-IE" dirty="0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126E6E7-6880-2988-9E6E-88D049D3E0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33450" y="3043985"/>
            <a:ext cx="4603750" cy="258613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F822F-2823-7B48-5A4D-C0996C9067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Rendering Mode</a:t>
            </a:r>
            <a:endParaRPr lang="en-IE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503263DA-4877-EEBB-AB58-E40473080E53}"/>
              </a:ext>
            </a:extLst>
          </p:cNvPr>
          <p:cNvPicPr>
            <a:picLocks noGrp="1" noChangeAspect="1"/>
          </p:cNvPicPr>
          <p:nvPr>
            <p:ph sz="half" idx="20"/>
          </p:nvPr>
        </p:nvPicPr>
        <p:blipFill>
          <a:blip r:embed="rId4"/>
          <a:stretch>
            <a:fillRect/>
          </a:stretch>
        </p:blipFill>
        <p:spPr>
          <a:xfrm>
            <a:off x="6600825" y="3042116"/>
            <a:ext cx="4608513" cy="258986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ECAD-87E7-BB29-BB42-E583A05FF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52BD1C-F26C-61DC-46D5-6049ACA3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9BDE15A-40AA-1C4E-879B-7C5EB748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269497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53186-40E1-F524-5DFC-1C9C98AA0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2A3654-E9BD-3972-C6BA-A8573E693E8B}"/>
              </a:ext>
            </a:extLst>
          </p:cNvPr>
          <p:cNvSpPr/>
          <p:nvPr/>
        </p:nvSpPr>
        <p:spPr>
          <a:xfrm>
            <a:off x="0" y="0"/>
            <a:ext cx="49911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68BA0-8D54-74F4-DCE9-7DFFBD87C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15</a:t>
            </a:fld>
            <a:endParaRPr lang="en-US" noProof="0"/>
          </a:p>
        </p:txBody>
      </p:sp>
      <p:pic>
        <p:nvPicPr>
          <p:cNvPr id="8" name="Content Placeholder 7" descr="A diagram of a document&#10;&#10;Description automatically generated">
            <a:extLst>
              <a:ext uri="{FF2B5EF4-FFF2-40B4-BE49-F238E27FC236}">
                <a16:creationId xmlns:a16="http://schemas.microsoft.com/office/drawing/2014/main" id="{3A45C5D9-57AB-1A50-FDC1-E9658BF20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650" y="1189399"/>
            <a:ext cx="4581411" cy="447920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FD100F-0CE3-FEFE-ACBD-2D2FE26E6163}"/>
              </a:ext>
            </a:extLst>
          </p:cNvPr>
          <p:cNvSpPr txBox="1"/>
          <p:nvPr/>
        </p:nvSpPr>
        <p:spPr>
          <a:xfrm>
            <a:off x="5191750" y="2461260"/>
            <a:ext cx="5974080" cy="24384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Flow diagram describing user flow of re-opening a document which is already in the catalogue. </a:t>
            </a:r>
            <a:br>
              <a:rPr lang="en-GB" sz="1400" dirty="0"/>
            </a:br>
            <a:endParaRPr lang="en-GB" sz="1400" dirty="0"/>
          </a:p>
          <a:p>
            <a:pPr lvl="1">
              <a:lnSpc>
                <a:spcPct val="150000"/>
              </a:lnSpc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315842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C7348-CFD4-0983-E9B1-6C28CB481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Mobile Application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D015F-ED5D-0BD8-6C9D-29ED44802D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t"/>
          <a:lstStyle/>
          <a:p>
            <a:pPr algn="ctr"/>
            <a:r>
              <a:rPr lang="en-GB" dirty="0"/>
              <a:t>Main Menu</a:t>
            </a:r>
            <a:endParaRPr lang="en-IE" dirty="0"/>
          </a:p>
        </p:txBody>
      </p:sp>
      <p:pic>
        <p:nvPicPr>
          <p:cNvPr id="13" name="Content Placeholder 12" descr="A screenshot of a phone&#10;&#10;Description automatically generated">
            <a:extLst>
              <a:ext uri="{FF2B5EF4-FFF2-40B4-BE49-F238E27FC236}">
                <a16:creationId xmlns:a16="http://schemas.microsoft.com/office/drawing/2014/main" id="{C3E24FEB-4165-D322-5A93-24A1CDF176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02373" y="2957513"/>
            <a:ext cx="1368742" cy="2786062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BE633D-BE04-AB2C-9304-EDB8C2CAA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0A2964-AAB6-D6B7-25B6-DAA84ED8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C67705B-C206-18FB-FE01-0F8D53723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B35959-87B3-8577-6D2A-69862FE85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GB" dirty="0"/>
              <a:t>Document Reader</a:t>
            </a:r>
            <a:endParaRPr lang="en-IE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D6715DE-4C37-17D5-5F77-3D82CA6D99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/>
            <a:r>
              <a:rPr lang="en-GB" dirty="0"/>
              <a:t>Note Editor</a:t>
            </a:r>
            <a:endParaRPr lang="en-IE" dirty="0"/>
          </a:p>
          <a:p>
            <a:pPr algn="ctr"/>
            <a:endParaRPr lang="en-IE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1F93804-EE93-0B58-7299-661772B2DF1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ctr"/>
            <a:r>
              <a:rPr lang="en-GB" dirty="0"/>
              <a:t>Note Rendering</a:t>
            </a:r>
            <a:endParaRPr lang="en-IE" dirty="0"/>
          </a:p>
        </p:txBody>
      </p:sp>
      <p:pic>
        <p:nvPicPr>
          <p:cNvPr id="25" name="Content Placeholder 16" descr="A screen shot of a cell phone&#10;&#10;Description automatically generated">
            <a:extLst>
              <a:ext uri="{FF2B5EF4-FFF2-40B4-BE49-F238E27FC236}">
                <a16:creationId xmlns:a16="http://schemas.microsoft.com/office/drawing/2014/main" id="{D64F1ADF-B025-F7E8-FB73-0B15DFB4E631}"/>
              </a:ext>
            </a:extLst>
          </p:cNvPr>
          <p:cNvPicPr>
            <a:picLocks noGrp="1" noChangeAspect="1"/>
          </p:cNvPicPr>
          <p:nvPr>
            <p:ph sz="half" idx="20"/>
          </p:nvPr>
        </p:nvPicPr>
        <p:blipFill>
          <a:blip r:embed="rId4"/>
          <a:stretch>
            <a:fillRect/>
          </a:stretch>
        </p:blipFill>
        <p:spPr>
          <a:xfrm>
            <a:off x="9764554" y="2957513"/>
            <a:ext cx="1368742" cy="2786062"/>
          </a:xfrm>
        </p:spPr>
      </p:pic>
      <p:pic>
        <p:nvPicPr>
          <p:cNvPr id="30" name="Content Placeholder 2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2F8892B1-3B83-DE2A-62D1-0AE19567DAD4}"/>
              </a:ext>
            </a:extLst>
          </p:cNvPr>
          <p:cNvPicPr>
            <a:picLocks noGrp="1" noChangeAspect="1"/>
          </p:cNvPicPr>
          <p:nvPr>
            <p:ph sz="half" idx="16"/>
          </p:nvPr>
        </p:nvPicPr>
        <p:blipFill>
          <a:blip r:embed="rId5"/>
          <a:stretch>
            <a:fillRect/>
          </a:stretch>
        </p:blipFill>
        <p:spPr>
          <a:xfrm>
            <a:off x="4136073" y="2957513"/>
            <a:ext cx="1368742" cy="2786062"/>
          </a:xfrm>
        </p:spPr>
      </p:pic>
      <p:pic>
        <p:nvPicPr>
          <p:cNvPr id="28" name="Content Placeholder 18" descr="A screen shot of a phone&#10;&#10;Description automatically generated">
            <a:extLst>
              <a:ext uri="{FF2B5EF4-FFF2-40B4-BE49-F238E27FC236}">
                <a16:creationId xmlns:a16="http://schemas.microsoft.com/office/drawing/2014/main" id="{7EE0BA6F-702D-711D-B91C-70C1ACE73D70}"/>
              </a:ext>
            </a:extLst>
          </p:cNvPr>
          <p:cNvPicPr>
            <a:picLocks noGrp="1" noChangeAspect="1"/>
          </p:cNvPicPr>
          <p:nvPr>
            <p:ph sz="half" idx="18"/>
          </p:nvPr>
        </p:nvPicPr>
        <p:blipFill>
          <a:blip r:embed="rId6"/>
          <a:stretch>
            <a:fillRect/>
          </a:stretch>
        </p:blipFill>
        <p:spPr>
          <a:xfrm>
            <a:off x="6950710" y="2957513"/>
            <a:ext cx="1368742" cy="2786062"/>
          </a:xfrm>
        </p:spPr>
      </p:pic>
    </p:spTree>
    <p:extLst>
      <p:ext uri="{BB962C8B-B14F-4D97-AF65-F5344CB8AC3E}">
        <p14:creationId xmlns:p14="http://schemas.microsoft.com/office/powerpoint/2010/main" val="3701110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77074CE-ECCD-958B-303A-ADA9BD19F239}"/>
              </a:ext>
            </a:extLst>
          </p:cNvPr>
          <p:cNvSpPr/>
          <p:nvPr/>
        </p:nvSpPr>
        <p:spPr>
          <a:xfrm>
            <a:off x="0" y="0"/>
            <a:ext cx="488442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56BB46-A45E-CE62-DB7F-7E906EBE7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17</a:t>
            </a:fld>
            <a:endParaRPr lang="en-US" noProof="0"/>
          </a:p>
        </p:txBody>
      </p:sp>
      <p:pic>
        <p:nvPicPr>
          <p:cNvPr id="14" name="Content Placeholder 13" descr="A diagram of a flowchart&#10;&#10;Description automatically generated">
            <a:extLst>
              <a:ext uri="{FF2B5EF4-FFF2-40B4-BE49-F238E27FC236}">
                <a16:creationId xmlns:a16="http://schemas.microsoft.com/office/drawing/2014/main" id="{BD8C8DA5-2788-A31D-3145-98ADB118B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452" y="421234"/>
            <a:ext cx="4031516" cy="6015531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6A9F6D-4FB8-6309-1CEA-721627106CE0}"/>
              </a:ext>
            </a:extLst>
          </p:cNvPr>
          <p:cNvSpPr txBox="1"/>
          <p:nvPr/>
        </p:nvSpPr>
        <p:spPr>
          <a:xfrm>
            <a:off x="5265420" y="960120"/>
            <a:ext cx="5974080" cy="560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Flow diagram describing the process of syncing using Git. </a:t>
            </a:r>
            <a:br>
              <a:rPr lang="en-GB" sz="3200" dirty="0"/>
            </a:br>
            <a:br>
              <a:rPr lang="en-GB" sz="1400" dirty="0"/>
            </a:br>
            <a:endParaRPr lang="en-GB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Shows the process of: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 dirty="0"/>
              <a:t>Committing changes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 dirty="0"/>
              <a:t>Updating the 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 dirty="0"/>
              <a:t>Resolving conflicts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 dirty="0"/>
              <a:t>Pushing to remote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43048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8391A-F4CC-1840-DD0C-94640689A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84DA63-FC40-11D1-4A58-F1E883741456}"/>
              </a:ext>
            </a:extLst>
          </p:cNvPr>
          <p:cNvSpPr/>
          <p:nvPr/>
        </p:nvSpPr>
        <p:spPr>
          <a:xfrm>
            <a:off x="0" y="0"/>
            <a:ext cx="465398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9" name="Content Placeholder 8" descr="A diagram of a company&#10;&#10;Description automatically generated">
            <a:extLst>
              <a:ext uri="{FF2B5EF4-FFF2-40B4-BE49-F238E27FC236}">
                <a16:creationId xmlns:a16="http://schemas.microsoft.com/office/drawing/2014/main" id="{B75466AF-9A02-4CAB-3950-F3ECDA465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88" y="402020"/>
            <a:ext cx="4450631" cy="605395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61476-FC75-2190-055C-7AEEDDCC8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F57A3-F095-BA74-03AB-B50915A9DFBE}"/>
              </a:ext>
            </a:extLst>
          </p:cNvPr>
          <p:cNvSpPr txBox="1"/>
          <p:nvPr/>
        </p:nvSpPr>
        <p:spPr>
          <a:xfrm>
            <a:off x="5265420" y="960120"/>
            <a:ext cx="597408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Central Application, build in Kotlin Multiplatform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Platform specific GUI and Document rendering implementations are abstracted by interfaces</a:t>
            </a:r>
          </a:p>
          <a:p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1085884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8B24513C-1B2F-4D32-5093-4A7F0D07D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210208"/>
            <a:ext cx="9912096" cy="2212956"/>
          </a:xfrm>
        </p:spPr>
        <p:txBody>
          <a:bodyPr anchor="ctr"/>
          <a:lstStyle/>
          <a:p>
            <a:r>
              <a:rPr lang="en-GB" sz="4800" dirty="0"/>
              <a:t>Implementation Plan Schedule</a:t>
            </a:r>
            <a:endParaRPr lang="en-IE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3F18C-F077-C9BA-70CA-D074F5162D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5513" y="2543281"/>
            <a:ext cx="1622425" cy="1622425"/>
          </a:xfrm>
        </p:spPr>
        <p:txBody>
          <a:bodyPr/>
          <a:lstStyle/>
          <a:p>
            <a:r>
              <a:rPr lang="en-GB" sz="2000" b="1" dirty="0"/>
              <a:t>Sprint 1</a:t>
            </a:r>
            <a:endParaRPr lang="en-IE" sz="20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D942E-F071-7BB2-1267-6DC03C1A9A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0314" y="2543281"/>
            <a:ext cx="1622425" cy="1622425"/>
          </a:xfrm>
        </p:spPr>
        <p:txBody>
          <a:bodyPr/>
          <a:lstStyle/>
          <a:p>
            <a:r>
              <a:rPr lang="en-GB" sz="2000" b="1" dirty="0"/>
              <a:t>Sprint 2</a:t>
            </a:r>
            <a:endParaRPr lang="en-IE" sz="20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2FBC6F-5A80-6B24-12E7-6C31176FA5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08251" y="2543281"/>
            <a:ext cx="1622425" cy="1622425"/>
          </a:xfrm>
        </p:spPr>
        <p:txBody>
          <a:bodyPr/>
          <a:lstStyle/>
          <a:p>
            <a:r>
              <a:rPr lang="en-GB" sz="2000" b="1" dirty="0"/>
              <a:t>Sprint 3</a:t>
            </a:r>
            <a:endParaRPr lang="en-IE" sz="20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B93659-7A64-B59A-599F-7B274899FC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2584" y="2543281"/>
            <a:ext cx="1622425" cy="1622425"/>
          </a:xfrm>
        </p:spPr>
        <p:txBody>
          <a:bodyPr/>
          <a:lstStyle/>
          <a:p>
            <a:r>
              <a:rPr lang="en-GB" sz="2000" b="1" dirty="0"/>
              <a:t>Sprint 4</a:t>
            </a:r>
            <a:endParaRPr lang="en-IE" sz="20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94E7C6-C62D-D47C-86EB-67C74D4FC6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53707" y="2550039"/>
            <a:ext cx="1622425" cy="1622425"/>
          </a:xfrm>
        </p:spPr>
        <p:txBody>
          <a:bodyPr/>
          <a:lstStyle/>
          <a:p>
            <a:r>
              <a:rPr lang="en-GB" sz="2000" b="1" dirty="0"/>
              <a:t>Sprint 5</a:t>
            </a:r>
            <a:endParaRPr lang="en-IE" sz="2000" b="1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9068F9A-FB91-FC39-BDBB-615BFDDF04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889" y="4426944"/>
            <a:ext cx="1947672" cy="1793155"/>
          </a:xfrm>
        </p:spPr>
        <p:txBody>
          <a:bodyPr/>
          <a:lstStyle/>
          <a:p>
            <a:r>
              <a:rPr lang="en-GB" dirty="0"/>
              <a:t>PDF and Text Editor with Linked Pages</a:t>
            </a:r>
            <a:endParaRPr lang="en-IE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DF9C530-757B-122B-C184-37ECC127C9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27690" y="4428534"/>
            <a:ext cx="1947672" cy="1793155"/>
          </a:xfrm>
        </p:spPr>
        <p:txBody>
          <a:bodyPr/>
          <a:lstStyle/>
          <a:p>
            <a:r>
              <a:rPr lang="en-GB" dirty="0"/>
              <a:t>Document and Note Cataloguing and Search</a:t>
            </a:r>
            <a:endParaRPr lang="en-IE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760EFA7-3EAB-DE03-1B81-B79E027FCC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45627" y="4415474"/>
            <a:ext cx="1947672" cy="1793155"/>
          </a:xfrm>
        </p:spPr>
        <p:txBody>
          <a:bodyPr/>
          <a:lstStyle/>
          <a:p>
            <a:r>
              <a:rPr lang="en-IE" dirty="0"/>
              <a:t>Improved Document Format Support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C72D0-0974-ABD3-49BF-7648529BF0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69226" y="4421776"/>
            <a:ext cx="1947672" cy="1793155"/>
          </a:xfrm>
        </p:spPr>
        <p:txBody>
          <a:bodyPr/>
          <a:lstStyle/>
          <a:p>
            <a:r>
              <a:rPr lang="en-IE" dirty="0"/>
              <a:t>Version Control and Sync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56F1D96-D46F-45EA-72DB-4076F35F5D5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78366" y="4428534"/>
            <a:ext cx="2032396" cy="1793155"/>
          </a:xfrm>
        </p:spPr>
        <p:txBody>
          <a:bodyPr/>
          <a:lstStyle/>
          <a:p>
            <a:r>
              <a:rPr lang="en-IE" dirty="0"/>
              <a:t>UI/UX Enhancements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EC6A2D-3F89-6F85-E8C5-5A1C7D144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19</a:t>
            </a:fld>
            <a:endParaRPr lang="en-US" noProof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A0BECD7-2E7D-2C69-F641-321E1FBFB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A958BE9-C298-17B3-2341-D20704FA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81BD643-E05D-736A-052B-809952F64C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274830" y="2536979"/>
            <a:ext cx="1622425" cy="1622425"/>
          </a:xfrm>
        </p:spPr>
        <p:txBody>
          <a:bodyPr/>
          <a:lstStyle/>
          <a:p>
            <a:r>
              <a:rPr lang="en-GB" b="1" dirty="0"/>
              <a:t>Sprint 6</a:t>
            </a:r>
            <a:endParaRPr lang="en-IE" b="1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5AD2A52-2ACF-1657-A09A-AED70FFB66C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112206" y="4415474"/>
            <a:ext cx="1947672" cy="1793155"/>
          </a:xfrm>
        </p:spPr>
        <p:txBody>
          <a:bodyPr/>
          <a:lstStyle/>
          <a:p>
            <a:r>
              <a:rPr lang="en-GB" dirty="0"/>
              <a:t>Prototyping and Integration of Additional Features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18601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5AFAF-6412-3F9E-80EA-A60A599A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D4BB76-6515-23AC-C52B-FE1862502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47E06-8879-64EC-941F-947BD2BC6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Note Reader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0C7FA-3EC6-80C2-B670-35AEAD640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214B9-623F-448B-BBA5-3C829D61EB0F}"/>
              </a:ext>
            </a:extLst>
          </p:cNvPr>
          <p:cNvSpPr txBox="1"/>
          <p:nvPr/>
        </p:nvSpPr>
        <p:spPr>
          <a:xfrm>
            <a:off x="658785" y="2357469"/>
            <a:ext cx="49938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Picture a book with a blank sheet of paper slotted between each page. </a:t>
            </a:r>
            <a:br>
              <a:rPr lang="en-IE" dirty="0"/>
            </a:br>
            <a:endParaRPr lang="en-IE" dirty="0"/>
          </a:p>
          <a:p>
            <a:r>
              <a:rPr lang="en-IE" dirty="0"/>
              <a:t>As you read, you take notes.</a:t>
            </a:r>
            <a:br>
              <a:rPr lang="en-IE" dirty="0"/>
            </a:br>
            <a:r>
              <a:rPr lang="en-IE" dirty="0"/>
              <a:t>Flip to the next page, a new sheet awaits you.</a:t>
            </a:r>
          </a:p>
          <a:p>
            <a:endParaRPr lang="en-IE" dirty="0"/>
          </a:p>
          <a:p>
            <a:r>
              <a:rPr lang="en-IE" dirty="0"/>
              <a:t>When it’s time to revise, you go back to that page and your notes on the topic are right there.</a:t>
            </a:r>
            <a:br>
              <a:rPr lang="en-IE" dirty="0"/>
            </a:br>
            <a:endParaRPr lang="en-IE" dirty="0"/>
          </a:p>
          <a:p>
            <a:r>
              <a:rPr lang="en-IE" dirty="0"/>
              <a:t>This is the feeling Note Reader wants to achieve.</a:t>
            </a:r>
          </a:p>
        </p:txBody>
      </p:sp>
      <p:pic>
        <p:nvPicPr>
          <p:cNvPr id="10" name="Picture 9" descr="A pen on a book&#10;&#10;Description automatically generated">
            <a:extLst>
              <a:ext uri="{FF2B5EF4-FFF2-40B4-BE49-F238E27FC236}">
                <a16:creationId xmlns:a16="http://schemas.microsoft.com/office/drawing/2014/main" id="{56590C00-B8D5-4C8B-3DAE-317C54DD2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71256"/>
            <a:ext cx="5305170" cy="348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10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A524F-F28A-3E25-2152-12E23A02A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20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25FE04-FE3C-47D0-7AE3-CD6FD420F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Note Reader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78E7F-0AA7-00FE-E53C-2902E5574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706D7-795C-B0B0-D1D3-CA6DC0AF7859}"/>
              </a:ext>
            </a:extLst>
          </p:cNvPr>
          <p:cNvSpPr txBox="1"/>
          <p:nvPr/>
        </p:nvSpPr>
        <p:spPr>
          <a:xfrm>
            <a:off x="1988884" y="484094"/>
            <a:ext cx="82142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Out of Scope</a:t>
            </a:r>
            <a:endParaRPr lang="en-IE" sz="6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FBA2E-6DF5-A0B8-F419-067BD862B881}"/>
              </a:ext>
            </a:extLst>
          </p:cNvPr>
          <p:cNvSpPr txBox="1"/>
          <p:nvPr/>
        </p:nvSpPr>
        <p:spPr>
          <a:xfrm>
            <a:off x="1988884" y="1667435"/>
            <a:ext cx="8613802" cy="3895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AI Integration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Optical Character recognition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Handwriting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Web Interface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Real-Time Collaboration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Cloud-Only Storage</a:t>
            </a:r>
          </a:p>
        </p:txBody>
      </p:sp>
    </p:spTree>
    <p:extLst>
      <p:ext uri="{BB962C8B-B14F-4D97-AF65-F5344CB8AC3E}">
        <p14:creationId xmlns:p14="http://schemas.microsoft.com/office/powerpoint/2010/main" val="794221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9799-2AAD-9C2B-C4F3-B72DBE11F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41311C-6361-4680-8409-C873C3256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21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F41F5A-7793-6F86-01D9-29DC8858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28E50-8595-0A97-1D73-2776F344F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21BFE-5D6C-3E12-BD7C-377F9AC1B5B0}"/>
              </a:ext>
            </a:extLst>
          </p:cNvPr>
          <p:cNvSpPr txBox="1"/>
          <p:nvPr/>
        </p:nvSpPr>
        <p:spPr>
          <a:xfrm>
            <a:off x="1690487" y="1982481"/>
            <a:ext cx="8575382" cy="2952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There is a clear gap in the features offered by currently available applications. </a:t>
            </a:r>
            <a:br>
              <a:rPr lang="en-GB" dirty="0"/>
            </a:br>
            <a:r>
              <a:rPr lang="en-GB" dirty="0"/>
              <a:t>None treat both note taking and document reading as first class priorities.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The proposed application will create a seamless integration between these features, encouraging real time engagement with material.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Will support engagement with source material, encoding notes rather than transcribing </a:t>
            </a:r>
            <a:r>
              <a:rPr lang="en-GB"/>
              <a:t>all content.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1279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E380A-DB72-7EF4-0109-A307826104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507992" cy="1100328"/>
          </a:xfrm>
        </p:spPr>
        <p:txBody>
          <a:bodyPr/>
          <a:lstStyle/>
          <a:p>
            <a:r>
              <a:rPr lang="en-GB" dirty="0"/>
              <a:t>Thank You!</a:t>
            </a:r>
            <a:br>
              <a:rPr lang="en-IE" dirty="0"/>
            </a:b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74649-3B33-665F-2AF0-7AC6E281FE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Questions and comments welcome</a:t>
            </a:r>
            <a:endParaRPr lang="en-IE" dirty="0"/>
          </a:p>
        </p:txBody>
      </p:sp>
      <p:pic>
        <p:nvPicPr>
          <p:cNvPr id="10" name="Picture 9" descr="A blue circle with a pen and a book&#10;&#10;Description automatically generated">
            <a:extLst>
              <a:ext uri="{FF2B5EF4-FFF2-40B4-BE49-F238E27FC236}">
                <a16:creationId xmlns:a16="http://schemas.microsoft.com/office/drawing/2014/main" id="{9CF8FB72-180D-122A-3B34-5D06DFA5D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022" y="2317456"/>
            <a:ext cx="2309589" cy="222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70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76FB9-3703-451E-06FB-86506CE7A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3C9B4E-E24B-0921-F5F7-8831D56BE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Note Reader</a:t>
            </a:r>
            <a:endParaRPr lang="en-US" noProof="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DA74558-73B1-B4ED-B6ED-357BB5396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62DA89-2684-0A08-6946-E1A57A23E7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06656"/>
            <a:ext cx="12192000" cy="1014412"/>
          </a:xfrm>
        </p:spPr>
        <p:txBody>
          <a:bodyPr/>
          <a:lstStyle/>
          <a:p>
            <a:r>
              <a:rPr lang="en-GB" dirty="0"/>
              <a:t>Project Summary</a:t>
            </a:r>
            <a:endParaRPr lang="en-I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D4E7A-EFAA-2A5C-1A43-FB89A7BFEF6C}"/>
              </a:ext>
            </a:extLst>
          </p:cNvPr>
          <p:cNvSpPr txBox="1"/>
          <p:nvPr/>
        </p:nvSpPr>
        <p:spPr>
          <a:xfrm>
            <a:off x="1021080" y="1455720"/>
            <a:ext cx="10147356" cy="2762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baseline="0" dirty="0">
                <a:latin typeface="CMR10"/>
              </a:rPr>
              <a:t>NoteReader is a study solution that provides an all-in-one interface for document reading and note-taking. </a:t>
            </a:r>
            <a:r>
              <a:rPr lang="en-IE" sz="2000" b="0" i="0" u="none" strike="noStrike" baseline="0" dirty="0">
                <a:latin typeface="CMR10"/>
              </a:rPr>
              <a:t>Each Page of Notes is directly tied to a page of the source document. </a:t>
            </a:r>
            <a:endParaRPr lang="en-GB" sz="2000" b="0" i="0" u="none" strike="noStrike" baseline="0" dirty="0">
              <a:latin typeface="CMR1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baseline="0" dirty="0">
                <a:latin typeface="CMR10"/>
              </a:rPr>
              <a:t>The core interface of NoteReader is the Split-View.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 b="0" i="0" u="none" strike="noStrike" baseline="0" dirty="0">
              <a:latin typeface="CMR1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E" sz="20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6B2AA5E-DE7A-4020-A839-3366A3587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069063"/>
              </p:ext>
            </p:extLst>
          </p:nvPr>
        </p:nvGraphicFramePr>
        <p:xfrm>
          <a:off x="1875756" y="3237594"/>
          <a:ext cx="8128000" cy="193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4452453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8234747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u="none" strike="noStrike" baseline="0" dirty="0">
                          <a:solidFill>
                            <a:schemeClr val="tx1"/>
                          </a:solidFill>
                          <a:latin typeface="CMR10"/>
                        </a:rPr>
                        <a:t>Left Pane: </a:t>
                      </a:r>
                      <a:br>
                        <a:rPr lang="en-GB" sz="1800" b="0" i="0" u="none" strike="noStrike" baseline="0" dirty="0">
                          <a:solidFill>
                            <a:schemeClr val="tx1"/>
                          </a:solidFill>
                          <a:latin typeface="CMR10"/>
                        </a:rPr>
                      </a:br>
                      <a:r>
                        <a:rPr lang="en-GB" sz="1800" b="0" i="0" u="none" strike="noStrike" baseline="0" dirty="0">
                          <a:solidFill>
                            <a:schemeClr val="tx1"/>
                          </a:solidFill>
                          <a:latin typeface="CMR10"/>
                        </a:rPr>
                        <a:t>“true to intent rendering” of a wide range of common file types, including PDFs, Word Documents, PowerPoint slides, and eBooks. </a:t>
                      </a:r>
                    </a:p>
                    <a:p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marR="144000" marT="144000" marB="144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>
                          <a:solidFill>
                            <a:schemeClr val="tx1"/>
                          </a:solidFill>
                          <a:latin typeface="CMR10"/>
                        </a:rPr>
                        <a:t>Right pane: </a:t>
                      </a:r>
                      <a:br>
                        <a:rPr lang="en-GB" sz="1800" b="0" dirty="0">
                          <a:solidFill>
                            <a:schemeClr val="tx1"/>
                          </a:solidFill>
                          <a:latin typeface="CMR10"/>
                        </a:rPr>
                      </a:br>
                      <a:r>
                        <a:rPr lang="en-IE" sz="1800" b="0" dirty="0">
                          <a:solidFill>
                            <a:schemeClr val="tx1"/>
                          </a:solidFill>
                          <a:latin typeface="CMR10"/>
                        </a:rPr>
                        <a:t>Text editor with Markdown and HTML rendering, to allow for richly formatted notes. </a:t>
                      </a:r>
                    </a:p>
                    <a:p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marR="144000" marT="144000" marB="144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06356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E2666B0-B6EB-B1C5-8306-4895179D4E5D}"/>
              </a:ext>
            </a:extLst>
          </p:cNvPr>
          <p:cNvSpPr txBox="1"/>
          <p:nvPr/>
        </p:nvSpPr>
        <p:spPr>
          <a:xfrm>
            <a:off x="1022322" y="5495391"/>
            <a:ext cx="10147356" cy="505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baseline="0" dirty="0">
                <a:latin typeface="CMR10"/>
              </a:rPr>
              <a:t>Notes and source material are stored together in a searchable catalogue</a:t>
            </a:r>
            <a:endParaRPr lang="en-IE" sz="2000" dirty="0"/>
          </a:p>
        </p:txBody>
      </p:sp>
    </p:spTree>
    <p:extLst>
      <p:ext uri="{BB962C8B-B14F-4D97-AF65-F5344CB8AC3E}">
        <p14:creationId xmlns:p14="http://schemas.microsoft.com/office/powerpoint/2010/main" val="129046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5B37-AA3B-0106-3C0B-091D6D1DE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252798"/>
            <a:ext cx="9912096" cy="1014984"/>
          </a:xfrm>
        </p:spPr>
        <p:txBody>
          <a:bodyPr/>
          <a:lstStyle/>
          <a:p>
            <a:r>
              <a:rPr lang="en-GB" dirty="0"/>
              <a:t>Background Research</a:t>
            </a:r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EB690E-136E-9823-3422-D6D005082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D12F3-B3CD-60A4-3993-17CC10A3E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FCE34-4515-E2DC-CC71-BBFEC63FD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7717A-C7C7-8302-B6D5-A3A74C3E6046}"/>
              </a:ext>
            </a:extLst>
          </p:cNvPr>
          <p:cNvSpPr txBox="1"/>
          <p:nvPr/>
        </p:nvSpPr>
        <p:spPr>
          <a:xfrm>
            <a:off x="1226896" y="1387655"/>
            <a:ext cx="8558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/>
              <a:t>E. M. Stacy and J. Cain, “Review note-taking and handouts in the digital age. 2015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CFA54-A515-0CB4-6D60-8C7EDCF432B0}"/>
              </a:ext>
            </a:extLst>
          </p:cNvPr>
          <p:cNvSpPr txBox="1"/>
          <p:nvPr/>
        </p:nvSpPr>
        <p:spPr>
          <a:xfrm>
            <a:off x="1226896" y="1876860"/>
            <a:ext cx="9978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Advocates for a “skeletal” handout structure to provide cognitive scaffolding, while encouraging engaging with material without full transcription.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 above would be well supported by a split-pane application like Note Reader.</a:t>
            </a:r>
            <a:endParaRPr lang="en-IE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ECD93-1A6A-D313-F440-76DB7652E354}"/>
              </a:ext>
            </a:extLst>
          </p:cNvPr>
          <p:cNvSpPr txBox="1"/>
          <p:nvPr/>
        </p:nvSpPr>
        <p:spPr>
          <a:xfrm>
            <a:off x="1226895" y="2954196"/>
            <a:ext cx="95973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/>
              <a:t>D. Sun and Y. Li, “Effectiveness of digital note-taking on students’ performance in declarative, procedural and conditional knowledge learning,” International Journal of Emerging Technologies in Learning, vol. 14, pp. 108–119, 2019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BF274B-2F8C-DC0B-74C4-BAD021C127DA}"/>
              </a:ext>
            </a:extLst>
          </p:cNvPr>
          <p:cNvSpPr txBox="1"/>
          <p:nvPr/>
        </p:nvSpPr>
        <p:spPr>
          <a:xfrm>
            <a:off x="1226894" y="4733886"/>
            <a:ext cx="9597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/>
              <a:t>B. Artz, M. Johnson, D. Robson, and S. </a:t>
            </a:r>
            <a:r>
              <a:rPr lang="en-IE" b="1" dirty="0" err="1"/>
              <a:t>Taengnoi</a:t>
            </a:r>
            <a:r>
              <a:rPr lang="en-IE" b="1" dirty="0"/>
              <a:t>, “Taking notes in the digital age:</a:t>
            </a:r>
          </a:p>
          <a:p>
            <a:r>
              <a:rPr lang="en-IE" b="1" dirty="0"/>
              <a:t>Evidence from classroom random control trials,” Journal of Economic Education, vol. 51, pp. 103–115, 4 2020.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1A64A7-2407-9CFC-68D6-C99DCAC456EB}"/>
              </a:ext>
            </a:extLst>
          </p:cNvPr>
          <p:cNvSpPr txBox="1"/>
          <p:nvPr/>
        </p:nvSpPr>
        <p:spPr>
          <a:xfrm>
            <a:off x="1290904" y="3903428"/>
            <a:ext cx="9978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Shows evidence of small performance benefits to digital note taking, especially in declarative knowledge.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Structure of Note Reader application may further support conditional knowledge, by ensuring context remains intact.</a:t>
            </a:r>
            <a:endParaRPr lang="en-IE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2744C5-B263-7A89-73BB-6D6169529598}"/>
              </a:ext>
            </a:extLst>
          </p:cNvPr>
          <p:cNvSpPr txBox="1"/>
          <p:nvPr/>
        </p:nvSpPr>
        <p:spPr>
          <a:xfrm>
            <a:off x="1290903" y="5403973"/>
            <a:ext cx="9978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No statistically significant difference found between digital and handwritten notes on retention.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Topics dependant on diagrams/mathematical elements may give advantage to traditional note taking. </a:t>
            </a:r>
            <a:endParaRPr lang="en-IE" sz="1600" dirty="0"/>
          </a:p>
        </p:txBody>
      </p:sp>
    </p:spTree>
    <p:extLst>
      <p:ext uri="{BB962C8B-B14F-4D97-AF65-F5344CB8AC3E}">
        <p14:creationId xmlns:p14="http://schemas.microsoft.com/office/powerpoint/2010/main" val="859804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619D-1E5A-6F1F-67C7-BD5A4417B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Solutions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1B5C4-03E5-8A38-C73F-FE1B1A03D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ACD16-AE90-6913-0AFF-1398BF55D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AAC77E2-115D-F17F-F0C2-5074E3C39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68FD6A3-C91D-F77D-753B-14FDC6E38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08138"/>
            <a:ext cx="7793446" cy="38325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2A6F1D-B426-3910-E0DC-F28134EC1F1E}"/>
              </a:ext>
            </a:extLst>
          </p:cNvPr>
          <p:cNvSpPr txBox="1"/>
          <p:nvPr/>
        </p:nvSpPr>
        <p:spPr>
          <a:xfrm>
            <a:off x="1349495" y="5631180"/>
            <a:ext cx="927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32 programs were reviewed, to determine current levels of support offered by existing solutions.</a:t>
            </a:r>
          </a:p>
          <a:p>
            <a:pPr algn="ctr"/>
            <a:r>
              <a:rPr lang="en-GB" dirty="0"/>
              <a:t>The programs were categorized and checked against a list of features. </a:t>
            </a:r>
            <a:endParaRPr lang="en-IE" dirty="0"/>
          </a:p>
        </p:txBody>
      </p:sp>
      <p:pic>
        <p:nvPicPr>
          <p:cNvPr id="16" name="Picture 15" descr="A purple and white logo&#10;&#10;Description automatically generated">
            <a:extLst>
              <a:ext uri="{FF2B5EF4-FFF2-40B4-BE49-F238E27FC236}">
                <a16:creationId xmlns:a16="http://schemas.microsoft.com/office/drawing/2014/main" id="{D726E44B-2AED-564A-7270-78FFF284F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658" y="1717549"/>
            <a:ext cx="1093313" cy="1018148"/>
          </a:xfrm>
          <a:prstGeom prst="rect">
            <a:avLst/>
          </a:prstGeom>
        </p:spPr>
      </p:pic>
      <p:pic>
        <p:nvPicPr>
          <p:cNvPr id="18" name="Picture 17" descr="A purple and white diamond&#10;&#10;Description automatically generated">
            <a:extLst>
              <a:ext uri="{FF2B5EF4-FFF2-40B4-BE49-F238E27FC236}">
                <a16:creationId xmlns:a16="http://schemas.microsoft.com/office/drawing/2014/main" id="{B5E16FEB-0673-953F-335B-9926A78AB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8691" y="1717549"/>
            <a:ext cx="1018148" cy="1018148"/>
          </a:xfrm>
          <a:prstGeom prst="rect">
            <a:avLst/>
          </a:prstGeom>
        </p:spPr>
      </p:pic>
      <p:pic>
        <p:nvPicPr>
          <p:cNvPr id="20" name="Picture 19" descr="A green elephant with a black background&#10;&#10;Description automatically generated">
            <a:extLst>
              <a:ext uri="{FF2B5EF4-FFF2-40B4-BE49-F238E27FC236}">
                <a16:creationId xmlns:a16="http://schemas.microsoft.com/office/drawing/2014/main" id="{E3C7A2FC-5C62-0B4A-4EC3-A7AA83B59E0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386" r="25384"/>
          <a:stretch/>
        </p:blipFill>
        <p:spPr>
          <a:xfrm>
            <a:off x="9381565" y="3050593"/>
            <a:ext cx="929582" cy="1057039"/>
          </a:xfrm>
          <a:prstGeom prst="rect">
            <a:avLst/>
          </a:prstGeom>
        </p:spPr>
      </p:pic>
      <p:pic>
        <p:nvPicPr>
          <p:cNvPr id="22" name="Picture 21" descr="A yellow square with a light bulb symbol&#10;&#10;Description automatically generated">
            <a:extLst>
              <a:ext uri="{FF2B5EF4-FFF2-40B4-BE49-F238E27FC236}">
                <a16:creationId xmlns:a16="http://schemas.microsoft.com/office/drawing/2014/main" id="{C644F878-885B-8C2A-9B53-59DECB772B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6148" y="3107727"/>
            <a:ext cx="943234" cy="942773"/>
          </a:xfrm>
          <a:prstGeom prst="rect">
            <a:avLst/>
          </a:prstGeom>
        </p:spPr>
      </p:pic>
      <p:pic>
        <p:nvPicPr>
          <p:cNvPr id="24" name="Picture 23" descr="A red square with a white letter a&#10;&#10;Description automatically generated">
            <a:extLst>
              <a:ext uri="{FF2B5EF4-FFF2-40B4-BE49-F238E27FC236}">
                <a16:creationId xmlns:a16="http://schemas.microsoft.com/office/drawing/2014/main" id="{26D50812-2375-D800-0E02-D20771DC37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8691" y="4369453"/>
            <a:ext cx="942773" cy="942773"/>
          </a:xfrm>
          <a:prstGeom prst="rect">
            <a:avLst/>
          </a:prstGeom>
        </p:spPr>
      </p:pic>
      <p:pic>
        <p:nvPicPr>
          <p:cNvPr id="26" name="Picture 25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C431FBCE-20D1-044B-4182-4C7283C76A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2816" y="4285181"/>
            <a:ext cx="747079" cy="102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70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A67DD-B053-A485-516C-F9EB068BF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B3FDE-872F-2560-BF74-4B9CDA9C1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Solutions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63022-A313-B313-DAF1-00656FBEA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1FD8B-128E-7D76-5952-EDA340D37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F87588D-0065-3655-5155-A02EF49A3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  <p:pic>
        <p:nvPicPr>
          <p:cNvPr id="14" name="Content Placeholder 13" descr="A graph of a document support&#10;&#10;Description automatically generated">
            <a:extLst>
              <a:ext uri="{FF2B5EF4-FFF2-40B4-BE49-F238E27FC236}">
                <a16:creationId xmlns:a16="http://schemas.microsoft.com/office/drawing/2014/main" id="{9996002A-F571-31CF-6A48-532F76480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1720" y="1695624"/>
            <a:ext cx="7306312" cy="43890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1175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BBE91-C57A-B56F-6DFE-8BF779F5C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63E3-3282-82BB-7E9C-DB42726CF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Solutions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9E786-EB4D-6E63-0F2A-8ED04E740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ABDDF-2FE9-97A0-FD86-B31E1B8D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F7D3470-20A0-D5CB-785E-60BD9C369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  <p:pic>
        <p:nvPicPr>
          <p:cNvPr id="9" name="Content Placeholder 8" descr="A graph of information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795124DB-3628-6A56-FC49-0318D9F70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0" y="1668158"/>
            <a:ext cx="7397752" cy="44440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9089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9F80C-2F21-95E3-F60B-3C7A0EF0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86B3-AE4A-BBF2-7D6D-F1DF0EDA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Solutions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0EAA1-E70D-2448-E46E-DA75B2981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9347-84AD-6D6E-8002-600D51AC9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17E581A-4B93-D716-FAF7-41B371FCD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  <p:pic>
        <p:nvPicPr>
          <p:cNvPr id="19" name="Content Placeholder 18" descr="A graph of a support&#10;&#10;Description automatically generated with medium confidence">
            <a:extLst>
              <a:ext uri="{FF2B5EF4-FFF2-40B4-BE49-F238E27FC236}">
                <a16:creationId xmlns:a16="http://schemas.microsoft.com/office/drawing/2014/main" id="{4ED196C9-6CE6-F6C5-8ABE-22BA49718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1720" y="1695623"/>
            <a:ext cx="7306312" cy="43890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8900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C868B-27B7-38BA-5026-7A1D64AB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Issues</a:t>
            </a:r>
            <a:endParaRPr lang="en-I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F2211-099D-F7CE-B270-7F33B59827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E" dirty="0"/>
              <a:t>Fragmentation of Tools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471BB2-C7A0-08C6-F905-B38B9DC01DC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480026" cy="338328"/>
          </a:xfrm>
        </p:spPr>
        <p:txBody>
          <a:bodyPr/>
          <a:lstStyle/>
          <a:p>
            <a:r>
              <a:rPr lang="en-GB" dirty="0"/>
              <a:t>Document readers have weak support for note taking, and vice versa.</a:t>
            </a:r>
            <a:endParaRPr lang="en-I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402CF6-D2E5-24C4-70DE-CB34AE94F3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E" dirty="0"/>
              <a:t>Limited Multi-Platform Support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442DC7-EA27-2519-0AE4-69366684083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dirty="0"/>
              <a:t>Linux support is rare. Cross functionality is a challenge.</a:t>
            </a:r>
            <a:endParaRPr lang="en-I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6EA809-E0CB-CD7F-9CBC-14C88250B6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3" y="3035808"/>
            <a:ext cx="5480027" cy="338328"/>
          </a:xfrm>
        </p:spPr>
        <p:txBody>
          <a:bodyPr/>
          <a:lstStyle/>
          <a:p>
            <a:r>
              <a:rPr lang="en-GB" dirty="0"/>
              <a:t>High Cost of Subscription Services</a:t>
            </a:r>
            <a:endParaRPr lang="en-I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8966ECE-6A3E-FDEB-A712-1AA5ABF36C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3" y="3359250"/>
            <a:ext cx="5794607" cy="338328"/>
          </a:xfrm>
        </p:spPr>
        <p:txBody>
          <a:bodyPr/>
          <a:lstStyle/>
          <a:p>
            <a:r>
              <a:rPr lang="en-GB" dirty="0"/>
              <a:t>Especially for cloud storage, and accessing data on multiple devices.</a:t>
            </a:r>
            <a:endParaRPr lang="en-I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634F478-085F-65D6-9DDD-62DF9C9885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E" dirty="0"/>
              <a:t>Inadequate File Type Support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43FE27-8C10-B350-DA65-B9BC3C13D79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dirty="0"/>
              <a:t>Power Point support is especially rare</a:t>
            </a:r>
            <a:endParaRPr lang="en-IE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605E304-44E8-D47E-8750-48896E752E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5147518" cy="338328"/>
          </a:xfrm>
        </p:spPr>
        <p:txBody>
          <a:bodyPr/>
          <a:lstStyle/>
          <a:p>
            <a:r>
              <a:rPr lang="en-GB" dirty="0"/>
              <a:t>Manual Organization and Storage</a:t>
            </a:r>
            <a:endParaRPr lang="en-IE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C49D105-D38E-DB90-BD28-C63C9E1A80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IE" dirty="0"/>
              <a:t>Loss of Context, misplaced documents, wasted time.</a:t>
            </a:r>
          </a:p>
        </p:txBody>
      </p:sp>
    </p:spTree>
    <p:extLst>
      <p:ext uri="{BB962C8B-B14F-4D97-AF65-F5344CB8AC3E}">
        <p14:creationId xmlns:p14="http://schemas.microsoft.com/office/powerpoint/2010/main" val="2092788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{B938BA31-6D35-4DCA-88E3-FD92F45CFE15}tf11429527_win32</Template>
  <TotalTime>1414</TotalTime>
  <Words>1343</Words>
  <Application>Microsoft Office PowerPoint</Application>
  <PresentationFormat>Widescreen</PresentationFormat>
  <Paragraphs>212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Century Gothic</vt:lpstr>
      <vt:lpstr>CMR10</vt:lpstr>
      <vt:lpstr>Karla</vt:lpstr>
      <vt:lpstr>Univers Condensed Light</vt:lpstr>
      <vt:lpstr>Office Theme</vt:lpstr>
      <vt:lpstr>Note Reader</vt:lpstr>
      <vt:lpstr>Introduction</vt:lpstr>
      <vt:lpstr>Project Summary</vt:lpstr>
      <vt:lpstr>Background Research</vt:lpstr>
      <vt:lpstr>Existing Solutions</vt:lpstr>
      <vt:lpstr>Existing Solutions</vt:lpstr>
      <vt:lpstr>Existing Solutions</vt:lpstr>
      <vt:lpstr>Existing Solutions</vt:lpstr>
      <vt:lpstr>Current Issues</vt:lpstr>
      <vt:lpstr>Problem Definition</vt:lpstr>
      <vt:lpstr>Unique Value Propositions</vt:lpstr>
      <vt:lpstr>Implementation Approach</vt:lpstr>
      <vt:lpstr>PowerPoint Presentation</vt:lpstr>
      <vt:lpstr>Desktop Application</vt:lpstr>
      <vt:lpstr>PowerPoint Presentation</vt:lpstr>
      <vt:lpstr>Mobile Application</vt:lpstr>
      <vt:lpstr>PowerPoint Presentation</vt:lpstr>
      <vt:lpstr>PowerPoint Presentation</vt:lpstr>
      <vt:lpstr>Implementation Plan Schedule</vt:lpstr>
      <vt:lpstr>PowerPoint Presentation</vt:lpstr>
      <vt:lpstr>Conclusions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Emmett Fitzharris</dc:creator>
  <cp:lastModifiedBy>Emmett Fitzharris</cp:lastModifiedBy>
  <cp:revision>2</cp:revision>
  <dcterms:created xsi:type="dcterms:W3CDTF">2025-01-07T13:02:44Z</dcterms:created>
  <dcterms:modified xsi:type="dcterms:W3CDTF">2025-06-03T11:20:09Z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